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3" d="100"/>
          <a:sy n="123" d="100"/>
        </p:scale>
        <p:origin x="6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739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GENERA_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5AB45A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0116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REGENERA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457200" y="475488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Cátedra de Transición Energética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457200" y="6446520"/>
            <a:ext cx="11277295" cy="0"/>
          </a:xfrm>
          <a:prstGeom prst="line">
            <a:avLst/>
          </a:prstGeom>
          <a:noFill/>
          <a:ln w="12700">
            <a:solidFill>
              <a:srgbClr val="5AB45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6510528"/>
            <a:ext cx="11277295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Cátedra Regenera · Universidad Rey Juan Carlos · www.catedraregenera.es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1094415" y="6510528"/>
            <a:ext cx="640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GENERA_COVER">
    <p:bg>
      <p:bgPr>
        <a:solidFill>
          <a:srgbClr val="0F5A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076895" y="5760720"/>
            <a:ext cx="4114800" cy="73152"/>
          </a:xfrm>
          <a:prstGeom prst="rect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3" name="Shape 1"/>
          <p:cNvSpPr/>
          <p:nvPr/>
        </p:nvSpPr>
        <p:spPr>
          <a:xfrm>
            <a:off x="9905695" y="5897880"/>
            <a:ext cx="2286000" cy="54864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/>
          <p:nvPr/>
        </p:nvSpPr>
        <p:spPr>
          <a:xfrm>
            <a:off x="640080" y="2743200"/>
            <a:ext cx="731520" cy="91440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5" name="Text 3"/>
          <p:cNvSpPr/>
          <p:nvPr/>
        </p:nvSpPr>
        <p:spPr>
          <a:xfrm>
            <a:off x="640080" y="2971800"/>
            <a:ext cx="1051560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Título de la</a:t>
            </a:r>
            <a:endParaRPr lang="en-US" sz="5400" dirty="0"/>
          </a:p>
          <a:p>
            <a:pPr marL="0" indent="0">
              <a:buNone/>
            </a:pPr>
            <a:r>
              <a:rPr lang="en-US" sz="5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presentación</a:t>
            </a:r>
            <a:endParaRPr lang="en-US" sz="5400" dirty="0"/>
          </a:p>
        </p:txBody>
      </p:sp>
      <p:sp>
        <p:nvSpPr>
          <p:cNvPr id="6" name="Text 4"/>
          <p:cNvSpPr/>
          <p:nvPr/>
        </p:nvSpPr>
        <p:spPr>
          <a:xfrm>
            <a:off x="640080" y="475488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5AB45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Subtítulo descriptivo o lema breve del evento o documento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640080" y="603504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FD9F2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Ponente / Equipo · Fecha · Lugar</a:t>
            </a:r>
            <a:endParaRPr lang="en-US" sz="1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1A30DF-A0F4-9E2E-63AE-CB8B020B5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98" y="499800"/>
            <a:ext cx="4341429" cy="1532656"/>
          </a:xfrm>
          <a:prstGeom prst="rect">
            <a:avLst/>
          </a:prstGeom>
        </p:spPr>
      </p:pic>
      <p:pic>
        <p:nvPicPr>
          <p:cNvPr id="10" name="Picture 9" descr="Eventos - Universidad Rey Juan Carlos">
            <a:extLst>
              <a:ext uri="{FF2B5EF4-FFF2-40B4-BE49-F238E27FC236}">
                <a16:creationId xmlns:a16="http://schemas.microsoft.com/office/drawing/2014/main" id="{E6BFE45E-20AD-B35A-08D8-D5A86D6B7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938" y="692549"/>
            <a:ext cx="1740401" cy="11471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Índice</a:t>
            </a:r>
            <a:endParaRPr lang="en-US" sz="3600" dirty="0"/>
          </a:p>
        </p:txBody>
      </p:sp>
      <p:sp>
        <p:nvSpPr>
          <p:cNvPr id="3" name="Shape 1"/>
          <p:cNvSpPr/>
          <p:nvPr/>
        </p:nvSpPr>
        <p:spPr>
          <a:xfrm>
            <a:off x="457200" y="1600200"/>
            <a:ext cx="914400" cy="73152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4" name="Shape 2"/>
          <p:cNvSpPr/>
          <p:nvPr/>
        </p:nvSpPr>
        <p:spPr>
          <a:xfrm>
            <a:off x="457200" y="2194560"/>
            <a:ext cx="777240" cy="777240"/>
          </a:xfrm>
          <a:prstGeom prst="ellipse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5" name="Text 3"/>
          <p:cNvSpPr/>
          <p:nvPr/>
        </p:nvSpPr>
        <p:spPr>
          <a:xfrm>
            <a:off x="457200" y="219456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417320" y="224028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Contexto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417320" y="2633472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Punto de partida y diagnóstico.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6126480" y="2194560"/>
            <a:ext cx="777240" cy="777240"/>
          </a:xfrm>
          <a:prstGeom prst="ellipse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9" name="Text 7"/>
          <p:cNvSpPr/>
          <p:nvPr/>
        </p:nvSpPr>
        <p:spPr>
          <a:xfrm>
            <a:off x="6126480" y="219456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7086600" y="224028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Objetivos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7086600" y="2633472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Qué se busca conseguir.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57200" y="3429000"/>
            <a:ext cx="777240" cy="777240"/>
          </a:xfrm>
          <a:prstGeom prst="ellipse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13" name="Text 11"/>
          <p:cNvSpPr/>
          <p:nvPr/>
        </p:nvSpPr>
        <p:spPr>
          <a:xfrm>
            <a:off x="457200" y="34290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03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417320" y="34747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Líneas de trabajo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417320" y="3867912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Áreas y actividades de la Cátedra.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126480" y="3429000"/>
            <a:ext cx="777240" cy="777240"/>
          </a:xfrm>
          <a:prstGeom prst="ellipse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17" name="Text 15"/>
          <p:cNvSpPr/>
          <p:nvPr/>
        </p:nvSpPr>
        <p:spPr>
          <a:xfrm>
            <a:off x="6126480" y="342900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04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7086600" y="34747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Resultados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7086600" y="3867912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Datos, evidencia, casos.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457200" y="4663440"/>
            <a:ext cx="777240" cy="777240"/>
          </a:xfrm>
          <a:prstGeom prst="ellipse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21" name="Text 19"/>
          <p:cNvSpPr/>
          <p:nvPr/>
        </p:nvSpPr>
        <p:spPr>
          <a:xfrm>
            <a:off x="457200" y="4663440"/>
            <a:ext cx="777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05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417320" y="470916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Próximos pasos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417320" y="5102352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Hoja de ruta y colaboración.</a:t>
            </a:r>
            <a:endParaRPr lang="en-US" sz="1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2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6220392-2491-B9BF-26A9-0F8D1F3ED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243" y="438912"/>
            <a:ext cx="1962557" cy="6928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194560"/>
            <a:ext cx="27432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0" b="1" dirty="0">
                <a:solidFill>
                  <a:srgbClr val="F0A5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01</a:t>
            </a:r>
            <a:endParaRPr lang="en-US" sz="12000" dirty="0"/>
          </a:p>
        </p:txBody>
      </p:sp>
      <p:sp>
        <p:nvSpPr>
          <p:cNvPr id="3" name="Shape 1"/>
          <p:cNvSpPr/>
          <p:nvPr/>
        </p:nvSpPr>
        <p:spPr>
          <a:xfrm>
            <a:off x="640080" y="3657600"/>
            <a:ext cx="1097280" cy="91440"/>
          </a:xfrm>
          <a:prstGeom prst="rect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4" name="Text 2"/>
          <p:cNvSpPr/>
          <p:nvPr/>
        </p:nvSpPr>
        <p:spPr>
          <a:xfrm>
            <a:off x="640080" y="3840480"/>
            <a:ext cx="10515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Sección o capítulo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640080" y="475488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BFD9F2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Texto descriptivo breve que introduce el contenido de esta sección.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6CDFAA-1A09-3467-95FD-FDF4BF816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180" y="437455"/>
            <a:ext cx="2331131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Título de la diapositiva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5087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5AB45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Subtítulo o entradilla descriptiva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457200" y="1965960"/>
            <a:ext cx="914400" cy="54864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5" name="Text 3"/>
          <p:cNvSpPr/>
          <p:nvPr/>
        </p:nvSpPr>
        <p:spPr>
          <a:xfrm>
            <a:off x="457200" y="2240280"/>
            <a:ext cx="6400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spcAft>
                <a:spcPts val="600"/>
              </a:spcAft>
              <a:buNone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Este es un párrafo introductorio que sitúa al lector en el contenido. Sustituye este texto por tu redacción. Mantén las ideas breves y apóyate en viñetas para enumerar puntos clave.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57200" y="3246120"/>
            <a:ext cx="6400800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800"/>
              </a:spcAft>
              <a:buSzPct val="100000"/>
              <a:buChar char="■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Primer punto clave del contenido a destacar.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■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Segundo punto: dato, evidencia o conclusión.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■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Tercer punto: idea-fuerza o llamada a la acción.</a:t>
            </a:r>
            <a:endParaRPr lang="en-US" sz="1400" dirty="0"/>
          </a:p>
          <a:p>
            <a:pPr marL="342900" indent="-342900">
              <a:spcAft>
                <a:spcPts val="800"/>
              </a:spcAft>
              <a:buSzPct val="100000"/>
              <a:buChar char="■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Cuarto punto: contexto, ámbito o destinatario.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7498080" y="2240280"/>
            <a:ext cx="4206240" cy="3520440"/>
          </a:xfrm>
          <a:prstGeom prst="rect">
            <a:avLst/>
          </a:prstGeom>
          <a:solidFill>
            <a:srgbClr val="F2F2F2"/>
          </a:solidFill>
          <a:ln w="12700">
            <a:solidFill>
              <a:srgbClr val="F2F2F2"/>
            </a:solidFill>
            <a:prstDash val="solid"/>
          </a:ln>
          <a:effectLst>
            <a:outerShdw blurRad="101600" dist="2540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ES_tradnl"/>
          </a:p>
        </p:txBody>
      </p:sp>
      <p:sp>
        <p:nvSpPr>
          <p:cNvPr id="8" name="Shape 6"/>
          <p:cNvSpPr/>
          <p:nvPr/>
        </p:nvSpPr>
        <p:spPr>
          <a:xfrm>
            <a:off x="7498080" y="2240280"/>
            <a:ext cx="91440" cy="3520440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9" name="Text 7"/>
          <p:cNvSpPr/>
          <p:nvPr/>
        </p:nvSpPr>
        <p:spPr>
          <a:xfrm>
            <a:off x="7772400" y="2423160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IDEA CLAVE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772400" y="2788920"/>
            <a:ext cx="3840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El conocimiento aplicado genera impacto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7772400" y="3611880"/>
            <a:ext cx="38404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spcAft>
                <a:spcPts val="400"/>
              </a:spcAft>
              <a:buNone/>
            </a:pPr>
            <a:r>
              <a:rPr lang="en-US" sz="13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Regenera conecta investigación, sector productivo y administración para producir soluciones reales y transferibles a empresas y territorios.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4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4008D2-835F-2003-14FD-4F3A5B811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243" y="438912"/>
            <a:ext cx="1962557" cy="6928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Comparativa o doble enfoque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457200" y="1600200"/>
            <a:ext cx="914400" cy="54864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4" name="Shape 2"/>
          <p:cNvSpPr/>
          <p:nvPr/>
        </p:nvSpPr>
        <p:spPr>
          <a:xfrm>
            <a:off x="457200" y="2103120"/>
            <a:ext cx="5486400" cy="4023360"/>
          </a:xfrm>
          <a:prstGeom prst="rect">
            <a:avLst/>
          </a:prstGeom>
          <a:solidFill>
            <a:srgbClr val="FFFFFF"/>
          </a:solidFill>
          <a:ln w="1905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5" name="Shape 3"/>
          <p:cNvSpPr/>
          <p:nvPr/>
        </p:nvSpPr>
        <p:spPr>
          <a:xfrm>
            <a:off x="457200" y="2103120"/>
            <a:ext cx="5486400" cy="594360"/>
          </a:xfrm>
          <a:prstGeom prst="rect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6" name="Text 4"/>
          <p:cNvSpPr/>
          <p:nvPr/>
        </p:nvSpPr>
        <p:spPr>
          <a:xfrm>
            <a:off x="640080" y="2103120"/>
            <a:ext cx="51206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Transición energética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731520" y="2926080"/>
            <a:ext cx="50292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Descarbonización del sistema productivo.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Eficiencia y renovables.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Infraestructura técnica e innovación.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Política energética y regulación.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6263640" y="2103120"/>
            <a:ext cx="5486400" cy="4023360"/>
          </a:xfrm>
          <a:prstGeom prst="rect">
            <a:avLst/>
          </a:prstGeom>
          <a:solidFill>
            <a:srgbClr val="FFFFFF"/>
          </a:solidFill>
          <a:ln w="19050">
            <a:solidFill>
              <a:srgbClr val="0F5AA5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9" name="Shape 7"/>
          <p:cNvSpPr/>
          <p:nvPr/>
        </p:nvSpPr>
        <p:spPr>
          <a:xfrm>
            <a:off x="6263640" y="2103120"/>
            <a:ext cx="5486400" cy="594360"/>
          </a:xfrm>
          <a:prstGeom prst="rect">
            <a:avLst/>
          </a:prstGeom>
          <a:solidFill>
            <a:srgbClr val="0F5AA5"/>
          </a:solidFill>
          <a:ln w="12700">
            <a:solidFill>
              <a:srgbClr val="0F5AA5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10" name="Text 8"/>
          <p:cNvSpPr/>
          <p:nvPr/>
        </p:nvSpPr>
        <p:spPr>
          <a:xfrm>
            <a:off x="6446520" y="2103120"/>
            <a:ext cx="51206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Economía circular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6537960" y="2926080"/>
            <a:ext cx="50292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Modelos circulares y bioeconomía.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Valorización de residuos.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Diseño ecológico de productos.</a:t>
            </a:r>
            <a:endParaRPr lang="en-US" sz="1400" dirty="0"/>
          </a:p>
          <a:p>
            <a:pPr marL="342900" indent="-342900">
              <a:spcAft>
                <a:spcPts val="1200"/>
              </a:spcAft>
              <a:buSzPct val="100000"/>
              <a:buChar char="•"/>
            </a:pPr>
            <a:r>
              <a:rPr lang="en-US" sz="14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Cadenas de valor sostenibles.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B4E21A7-B0A0-E5EA-6C80-61C500138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243" y="438912"/>
            <a:ext cx="1962557" cy="6928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Cifras destacadas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5087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5AB45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Datos, evidencia y rigor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457200" y="1965960"/>
            <a:ext cx="914400" cy="54864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5" name="Shape 3"/>
          <p:cNvSpPr/>
          <p:nvPr/>
        </p:nvSpPr>
        <p:spPr>
          <a:xfrm>
            <a:off x="457200" y="2606040"/>
            <a:ext cx="2697480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152400" dist="381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ES_tradnl"/>
          </a:p>
        </p:txBody>
      </p:sp>
      <p:sp>
        <p:nvSpPr>
          <p:cNvPr id="6" name="Shape 4"/>
          <p:cNvSpPr/>
          <p:nvPr/>
        </p:nvSpPr>
        <p:spPr>
          <a:xfrm>
            <a:off x="457200" y="2606040"/>
            <a:ext cx="2697480" cy="109728"/>
          </a:xfrm>
          <a:prstGeom prst="rect">
            <a:avLst/>
          </a:prstGeom>
          <a:solidFill>
            <a:srgbClr val="0F5AA5"/>
          </a:solidFill>
          <a:ln w="12700">
            <a:solidFill>
              <a:srgbClr val="0F5AA5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7" name="Text 5"/>
          <p:cNvSpPr/>
          <p:nvPr/>
        </p:nvSpPr>
        <p:spPr>
          <a:xfrm>
            <a:off x="457200" y="3063240"/>
            <a:ext cx="26974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+25</a:t>
            </a:r>
            <a:endParaRPr lang="en-US" sz="6000" dirty="0"/>
          </a:p>
        </p:txBody>
      </p:sp>
      <p:sp>
        <p:nvSpPr>
          <p:cNvPr id="8" name="Text 6"/>
          <p:cNvSpPr/>
          <p:nvPr/>
        </p:nvSpPr>
        <p:spPr>
          <a:xfrm>
            <a:off x="640080" y="45720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PROYECTOS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640080" y="4937760"/>
            <a:ext cx="2331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 investigación aplicada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337560" y="2606040"/>
            <a:ext cx="2697480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152400" dist="381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ES_tradnl"/>
          </a:p>
        </p:txBody>
      </p:sp>
      <p:sp>
        <p:nvSpPr>
          <p:cNvPr id="11" name="Shape 9"/>
          <p:cNvSpPr/>
          <p:nvPr/>
        </p:nvSpPr>
        <p:spPr>
          <a:xfrm>
            <a:off x="3337560" y="2606040"/>
            <a:ext cx="2697480" cy="109728"/>
          </a:xfrm>
          <a:prstGeom prst="rect">
            <a:avLst/>
          </a:prstGeom>
          <a:solidFill>
            <a:srgbClr val="5AB45A"/>
          </a:solidFill>
          <a:ln w="12700">
            <a:solidFill>
              <a:srgbClr val="5AB45A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12" name="Text 10"/>
          <p:cNvSpPr/>
          <p:nvPr/>
        </p:nvSpPr>
        <p:spPr>
          <a:xfrm>
            <a:off x="3337560" y="3063240"/>
            <a:ext cx="26974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0" b="1" dirty="0">
                <a:solidFill>
                  <a:srgbClr val="5AB45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12</a:t>
            </a:r>
            <a:endParaRPr lang="en-US" sz="6000" dirty="0"/>
          </a:p>
        </p:txBody>
      </p:sp>
      <p:sp>
        <p:nvSpPr>
          <p:cNvPr id="13" name="Text 11"/>
          <p:cNvSpPr/>
          <p:nvPr/>
        </p:nvSpPr>
        <p:spPr>
          <a:xfrm>
            <a:off x="3520440" y="45720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ENTIDADES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3520440" y="4937760"/>
            <a:ext cx="2331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colaboradoras del sector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217920" y="2606040"/>
            <a:ext cx="2697480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152400" dist="381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ES_tradnl"/>
          </a:p>
        </p:txBody>
      </p:sp>
      <p:sp>
        <p:nvSpPr>
          <p:cNvPr id="16" name="Shape 14"/>
          <p:cNvSpPr/>
          <p:nvPr/>
        </p:nvSpPr>
        <p:spPr>
          <a:xfrm>
            <a:off x="6217920" y="2606040"/>
            <a:ext cx="2697480" cy="109728"/>
          </a:xfrm>
          <a:prstGeom prst="rect">
            <a:avLst/>
          </a:prstGeom>
          <a:solidFill>
            <a:srgbClr val="007896"/>
          </a:solidFill>
          <a:ln w="12700">
            <a:solidFill>
              <a:srgbClr val="007896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17" name="Text 15"/>
          <p:cNvSpPr/>
          <p:nvPr/>
        </p:nvSpPr>
        <p:spPr>
          <a:xfrm>
            <a:off x="6217920" y="3063240"/>
            <a:ext cx="26974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0" b="1" dirty="0">
                <a:solidFill>
                  <a:srgbClr val="0078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6000" dirty="0"/>
          </a:p>
        </p:txBody>
      </p:sp>
      <p:sp>
        <p:nvSpPr>
          <p:cNvPr id="18" name="Text 16"/>
          <p:cNvSpPr/>
          <p:nvPr/>
        </p:nvSpPr>
        <p:spPr>
          <a:xfrm>
            <a:off x="6400800" y="45720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ÁREAS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400800" y="4937760"/>
            <a:ext cx="2331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 actividad estratégica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9098280" y="2606040"/>
            <a:ext cx="2697480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152400" dist="381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ES_tradnl"/>
          </a:p>
        </p:txBody>
      </p:sp>
      <p:sp>
        <p:nvSpPr>
          <p:cNvPr id="21" name="Shape 19"/>
          <p:cNvSpPr/>
          <p:nvPr/>
        </p:nvSpPr>
        <p:spPr>
          <a:xfrm>
            <a:off x="9098280" y="2606040"/>
            <a:ext cx="2697480" cy="109728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22" name="Text 20"/>
          <p:cNvSpPr/>
          <p:nvPr/>
        </p:nvSpPr>
        <p:spPr>
          <a:xfrm>
            <a:off x="9098280" y="3063240"/>
            <a:ext cx="26974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0" b="1" dirty="0">
                <a:solidFill>
                  <a:srgbClr val="F0A51E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100%</a:t>
            </a:r>
            <a:endParaRPr lang="en-US" sz="6000" dirty="0"/>
          </a:p>
        </p:txBody>
      </p:sp>
      <p:sp>
        <p:nvSpPr>
          <p:cNvPr id="23" name="Text 21"/>
          <p:cNvSpPr/>
          <p:nvPr/>
        </p:nvSpPr>
        <p:spPr>
          <a:xfrm>
            <a:off x="9281160" y="45720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400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EVIDENCIA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9281160" y="4937760"/>
            <a:ext cx="2331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A3A3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basada en datos contrastados</a:t>
            </a:r>
            <a:endParaRPr lang="en-US" sz="1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6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7CBE91A-CE58-EAF0-D179-B25DC3B60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243" y="438912"/>
            <a:ext cx="1962557" cy="6928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0F5AA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Tabla de contenidos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457200" y="1600200"/>
            <a:ext cx="914400" cy="54864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2011680"/>
          <a:ext cx="11247120" cy="301752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03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Canal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B45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Función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B45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FFFFFF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Público preferente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B4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0F5AA5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Web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Punto central de información y publicaciones.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Todos los públicos.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0F5AA5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LinkedIn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Contenido profesional y eventos.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Empresas e investigación.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0F5AA5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X / Bluesky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Difusión rápida y conversación pública.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Academia, medios, sociedad civil.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0F5AA5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YouTube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Vídeos divulgativos y jornadas.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Público general y especializado.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300" b="1" dirty="0">
                          <a:solidFill>
                            <a:srgbClr val="0F5AA5"/>
                          </a:solidFill>
                          <a:latin typeface="Montserrat" pitchFamily="34" charset="0"/>
                          <a:ea typeface="Montserrat" pitchFamily="34" charset="-122"/>
                          <a:cs typeface="Montserrat" pitchFamily="34" charset="-120"/>
                        </a:rPr>
                        <a:t>Newsletter</a:t>
                      </a:r>
                      <a:endParaRPr lang="en-US" sz="1300" dirty="0">
                        <a:latin typeface="Montserrat" charset="0"/>
                        <a:ea typeface="Montserrat" charset="0"/>
                        <a:cs typeface="Montserrat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Boletín trimestral con resúmenes y eventos.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200" dirty="0">
                          <a:solidFill>
                            <a:srgbClr val="3A3A3A"/>
                          </a:solidFill>
                          <a:latin typeface="Roboto" pitchFamily="34" charset="0"/>
                          <a:ea typeface="Roboto" pitchFamily="34" charset="-122"/>
                          <a:cs typeface="Roboto" pitchFamily="34" charset="-120"/>
                        </a:rPr>
                        <a:t>Suscriptores.</a:t>
                      </a:r>
                      <a:endParaRPr lang="en-US" sz="12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76200" marR="76200" marT="76200" marB="76200"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51615" y="6510528"/>
            <a:ext cx="274320" cy="2560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900">
                <a:solidFill>
                  <a:srgbClr val="3A3A3A"/>
                </a:solidFill>
                <a:latin typeface="Roboto"/>
                <a:ea typeface="Roboto"/>
                <a:cs typeface="Roboto"/>
              </a:defRPr>
            </a:lvl1pPr>
          </a:lstStyle>
          <a:p>
            <a:pPr algn="r"/>
            <a:fld id="{F7021451-1387-4CA6-816F-3879F97B5CBC}" type="slidenum">
              <a:rPr lang="en-US" b="0"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090DE-F665-EB43-B2E2-8C61CA9C8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243" y="438912"/>
            <a:ext cx="1962557" cy="6928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371600"/>
            <a:ext cx="10515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Gracias</a:t>
            </a:r>
            <a:endParaRPr lang="en-US" sz="8000" dirty="0"/>
          </a:p>
        </p:txBody>
      </p:sp>
      <p:sp>
        <p:nvSpPr>
          <p:cNvPr id="3" name="Shape 1"/>
          <p:cNvSpPr/>
          <p:nvPr/>
        </p:nvSpPr>
        <p:spPr>
          <a:xfrm>
            <a:off x="640080" y="2788920"/>
            <a:ext cx="1097280" cy="91440"/>
          </a:xfrm>
          <a:prstGeom prst="rect">
            <a:avLst/>
          </a:prstGeom>
          <a:solidFill>
            <a:srgbClr val="F0A51E"/>
          </a:solidFill>
          <a:ln w="12700">
            <a:solidFill>
              <a:srgbClr val="F0A51E"/>
            </a:solidFill>
            <a:prstDash val="solid"/>
          </a:ln>
        </p:spPr>
        <p:txBody>
          <a:bodyPr/>
          <a:lstStyle/>
          <a:p>
            <a:endParaRPr lang="es-ES_tradnl"/>
          </a:p>
        </p:txBody>
      </p:sp>
      <p:sp>
        <p:nvSpPr>
          <p:cNvPr id="4" name="Text 2"/>
          <p:cNvSpPr/>
          <p:nvPr/>
        </p:nvSpPr>
        <p:spPr>
          <a:xfrm>
            <a:off x="640080" y="301752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dirty="0">
                <a:solidFill>
                  <a:srgbClr val="5AB45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¿Hablamos?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640080" y="3931920"/>
            <a:ext cx="100584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Cátedra Regenera</a:t>
            </a:r>
            <a:endParaRPr lang="en-US" sz="1600" dirty="0"/>
          </a:p>
          <a:p>
            <a:pPr marL="0" indent="0">
              <a:buNone/>
            </a:pPr>
            <a:r>
              <a:rPr lang="en-US" sz="1400" dirty="0">
                <a:solidFill>
                  <a:srgbClr val="BFD9F2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Universidad Rey Juan Carlos</a:t>
            </a:r>
            <a:endParaRPr lang="en-US" sz="1600" dirty="0"/>
          </a:p>
          <a:p>
            <a:pPr marL="0" indent="0">
              <a:buNone/>
            </a:pPr>
            <a:r>
              <a:rPr lang="en-US" sz="1400" dirty="0">
                <a:solidFill>
                  <a:srgbClr val="BFD9F2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C/ Tulipán s/n. Móstoles, Madrid</a:t>
            </a:r>
            <a:endParaRPr lang="en-US" sz="1600" dirty="0"/>
          </a:p>
          <a:p>
            <a:pPr marL="0" indent="0">
              <a:buNone/>
            </a:pPr>
            <a:r>
              <a:rPr lang="en-US" sz="800" dirty="0">
                <a:solidFill>
                  <a:srgbClr val="000000"/>
                </a:solidFill>
              </a:rPr>
              <a:t> </a:t>
            </a:r>
            <a:endParaRPr lang="en-US" sz="1600" dirty="0"/>
          </a:p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www.catedraregenera.es</a:t>
            </a:r>
            <a:endParaRPr lang="en-US" sz="1600" dirty="0"/>
          </a:p>
          <a:p>
            <a:pPr marL="0" indent="0">
              <a:buNone/>
            </a:pPr>
            <a:r>
              <a:rPr lang="en-US" sz="140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info@catedraregenera.es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40080" y="6126480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AB45A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#CátedraRegenera   ·   #TransiciónEnergética   ·   #EconomíaCircular   ·   #URJC</a:t>
            </a:r>
            <a:endParaRPr lang="en-US" sz="11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000E77-2FA9-C1B4-C251-0016244DE8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4180" y="437455"/>
            <a:ext cx="2331131" cy="8229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C081339181464D9D3349663A2F09A2" ma:contentTypeVersion="20" ma:contentTypeDescription="Create a new document." ma:contentTypeScope="" ma:versionID="16bb2735e9aad4c611ec79862586d2b2">
  <xsd:schema xmlns:xsd="http://www.w3.org/2001/XMLSchema" xmlns:xs="http://www.w3.org/2001/XMLSchema" xmlns:p="http://schemas.microsoft.com/office/2006/metadata/properties" xmlns:ns1="http://schemas.microsoft.com/sharepoint/v3" xmlns:ns2="c8ebd3a3-93a4-4c30-ba8e-f166b3edc92e" xmlns:ns3="46a10c21-71ab-40ea-bb47-a9313f3be31e" targetNamespace="http://schemas.microsoft.com/office/2006/metadata/properties" ma:root="true" ma:fieldsID="dced482ff2975ee6e736d6be3c249b04" ns1:_="" ns2:_="" ns3:_="">
    <xsd:import namespace="http://schemas.microsoft.com/sharepoint/v3"/>
    <xsd:import namespace="c8ebd3a3-93a4-4c30-ba8e-f166b3edc92e"/>
    <xsd:import namespace="46a10c21-71ab-40ea-bb47-a9313f3be3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bd3a3-93a4-4c30-ba8e-f166b3edc9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df859abf-b1ed-4d7f-b0cb-7b9e116598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a10c21-71ab-40ea-bb47-a9313f3be3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63fd8965-d793-4c6c-a748-b1cf498b86c8}" ma:internalName="TaxCatchAll" ma:showField="CatchAllData" ma:web="46a10c21-71ab-40ea-bb47-a9313f3be3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c8ebd3a3-93a4-4c30-ba8e-f166b3edc92e">
      <Terms xmlns="http://schemas.microsoft.com/office/infopath/2007/PartnerControls"/>
    </lcf76f155ced4ddcb4097134ff3c332f>
    <_ip_UnifiedCompliancePolicyProperties xmlns="http://schemas.microsoft.com/sharepoint/v3" xsi:nil="true"/>
    <TaxCatchAll xmlns="46a10c21-71ab-40ea-bb47-a9313f3be31e" xsi:nil="true"/>
  </documentManagement>
</p:properties>
</file>

<file path=customXml/itemProps1.xml><?xml version="1.0" encoding="utf-8"?>
<ds:datastoreItem xmlns:ds="http://schemas.openxmlformats.org/officeDocument/2006/customXml" ds:itemID="{3EDCE4C6-3A41-4DD8-9FE8-B5CE8DEB687B}"/>
</file>

<file path=customXml/itemProps2.xml><?xml version="1.0" encoding="utf-8"?>
<ds:datastoreItem xmlns:ds="http://schemas.openxmlformats.org/officeDocument/2006/customXml" ds:itemID="{2906DBFB-AA6B-4F22-A2BC-E64197E3D613}"/>
</file>

<file path=customXml/itemProps3.xml><?xml version="1.0" encoding="utf-8"?>
<ds:datastoreItem xmlns:ds="http://schemas.openxmlformats.org/officeDocument/2006/customXml" ds:itemID="{B9E46460-F131-4DBB-AED4-24887326AA00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379</Words>
  <Application>Microsoft Macintosh PowerPoint</Application>
  <PresentationFormat>Widescreen</PresentationFormat>
  <Paragraphs>99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Montserrat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Universidad Rey Juan Carlos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institucional - Cátedra Regenera</dc:title>
  <dc:subject>PptxGenJS Presentation</dc:subject>
  <dc:creator>Cátedra Regenera - URJC</dc:creator>
  <cp:lastModifiedBy>Manuel Gertrudix Barrio</cp:lastModifiedBy>
  <cp:revision>2</cp:revision>
  <dcterms:created xsi:type="dcterms:W3CDTF">2026-05-23T17:32:12Z</dcterms:created>
  <dcterms:modified xsi:type="dcterms:W3CDTF">2026-05-23T17:49:31Z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0x01010098C081339181464D9D3349663A2F09A2</vt:lpwstr>
  </property>
</Properties>
</file>